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12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</p:sldIdLst>
  <p:sldSz cy="5143500" cx="9144000"/>
  <p:notesSz cx="6858000" cy="9144000"/>
  <p:embeddedFontLst>
    <p:embeddedFont>
      <p:font typeface="Montserrat"/>
      <p:regular r:id="rId18"/>
      <p:bold r:id="rId19"/>
      <p:italic r:id="rId20"/>
      <p:boldItalic r:id="rId21"/>
    </p:embeddedFont>
    <p:embeddedFont>
      <p:font typeface="Lato"/>
      <p:regular r:id="rId22"/>
      <p:bold r:id="rId23"/>
      <p:italic r:id="rId24"/>
      <p:boldItalic r:id="rId2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GoogleSlidesCustomDataVersion2">
      <go:slidesCustomData xmlns:go="http://customooxmlschemas.google.com/" r:id="rId26" roundtripDataSignature="AMtx7mgPAhARkUq1oewhLujcP8Gxg6u1h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Montserrat-italic.fntdata"/><Relationship Id="rId22" Type="http://schemas.openxmlformats.org/officeDocument/2006/relationships/font" Target="fonts/Lato-regular.fntdata"/><Relationship Id="rId21" Type="http://schemas.openxmlformats.org/officeDocument/2006/relationships/font" Target="fonts/Montserrat-boldItalic.fntdata"/><Relationship Id="rId24" Type="http://schemas.openxmlformats.org/officeDocument/2006/relationships/font" Target="fonts/Lato-italic.fntdata"/><Relationship Id="rId23" Type="http://schemas.openxmlformats.org/officeDocument/2006/relationships/font" Target="fonts/Lato-bold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customschemas.google.com/relationships/presentationmetadata" Target="metadata"/><Relationship Id="rId25" Type="http://schemas.openxmlformats.org/officeDocument/2006/relationships/font" Target="fonts/Lato-bold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font" Target="fonts/Montserrat-bold.fntdata"/><Relationship Id="rId18" Type="http://schemas.openxmlformats.org/officeDocument/2006/relationships/font" Target="fonts/Montserrat-regular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jpg>
</file>

<file path=ppt/media/image2.png>
</file>

<file path=ppt/media/image4.png>
</file>

<file path=ppt/media/image6.png>
</file>

<file path=ppt/media/image7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00" name="Google Shape;200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6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g22ecaa0f043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8" name="Google Shape;338;g22ecaa0f043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g22ecaa0f043_0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3" name="Google Shape;343;g22ecaa0f043_0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7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g22ecaa0f043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9" name="Google Shape;349;g22ecaa0f043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14" name="Google Shape;214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26" name="Google Shape;226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37" name="Google Shape;237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0" name="Google Shape;250;p5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6" name="Google Shape;256;p6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p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62" name="Google Shape;262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7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p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19" name="Google Shape;319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8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g22ecaa0f043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0" name="Google Shape;330;g22ecaa0f043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7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406605.jpg" id="10" name="Google Shape;10;p10"/>
          <p:cNvPicPr preferRelativeResize="0"/>
          <p:nvPr/>
        </p:nvPicPr>
        <p:blipFill rotWithShape="1">
          <a:blip r:embed="rId2">
            <a:alphaModFix amt="66000"/>
          </a:blip>
          <a:srcRect b="39565" l="20991" r="40112" t="2690"/>
          <a:stretch/>
        </p:blipFill>
        <p:spPr>
          <a:xfrm>
            <a:off x="0" y="0"/>
            <a:ext cx="5157900" cy="5143500"/>
          </a:xfrm>
          <a:prstGeom prst="rtTriangle">
            <a:avLst/>
          </a:prstGeom>
          <a:noFill/>
          <a:ln>
            <a:noFill/>
          </a:ln>
        </p:spPr>
      </p:pic>
      <p:pic>
        <p:nvPicPr>
          <p:cNvPr descr="offset_comp_342327_edtied.jpg" id="11" name="Google Shape;11;p10"/>
          <p:cNvPicPr preferRelativeResize="0"/>
          <p:nvPr/>
        </p:nvPicPr>
        <p:blipFill rotWithShape="1">
          <a:blip r:embed="rId3">
            <a:alphaModFix amt="31000"/>
          </a:blip>
          <a:srcRect b="11296" l="14009" r="43289" t="35833"/>
          <a:stretch/>
        </p:blipFill>
        <p:spPr>
          <a:xfrm rot="10800000">
            <a:off x="6976800" y="-25"/>
            <a:ext cx="2167200" cy="2012700"/>
          </a:xfrm>
          <a:prstGeom prst="rtTriangle">
            <a:avLst/>
          </a:prstGeom>
          <a:noFill/>
          <a:ln>
            <a:noFill/>
          </a:ln>
        </p:spPr>
      </p:pic>
      <p:sp>
        <p:nvSpPr>
          <p:cNvPr id="12" name="Google Shape;12;p10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3" name="Google Shape;13;p10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4" name="Google Shape;1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5" name="Google Shape;15;p10"/>
          <p:cNvSpPr/>
          <p:nvPr/>
        </p:nvSpPr>
        <p:spPr>
          <a:xfrm rot="-5400000">
            <a:off x="5846" y="-4836"/>
            <a:ext cx="2291400" cy="2300100"/>
          </a:xfrm>
          <a:prstGeom prst="diagStripe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" name="Google Shape;16;p10"/>
          <p:cNvSpPr/>
          <p:nvPr/>
        </p:nvSpPr>
        <p:spPr>
          <a:xfrm flipH="1">
            <a:off x="652821" y="576768"/>
            <a:ext cx="2300100" cy="2291400"/>
          </a:xfrm>
          <a:prstGeom prst="diagStripe">
            <a:avLst>
              <a:gd fmla="val 500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19"/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9" name="Google Shape;139;p19"/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686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" name="Google Shape;140;p19"/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686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" name="Google Shape;141;p19"/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686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42" name="Google Shape;142;p19"/>
          <p:cNvGrpSpPr/>
          <p:nvPr/>
        </p:nvGrpSpPr>
        <p:grpSpPr>
          <a:xfrm>
            <a:off x="0" y="381001"/>
            <a:ext cx="1037850" cy="1016288"/>
            <a:chOff x="0" y="381001"/>
            <a:chExt cx="1037850" cy="1016288"/>
          </a:xfrm>
        </p:grpSpPr>
        <p:sp>
          <p:nvSpPr>
            <p:cNvPr id="143" name="Google Shape;143;p1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" name="Google Shape;144;p1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45" name="Google Shape;145;p19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46" name="Google Shape;146;p19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47" name="Google Shape;147;p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20"/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0" name="Google Shape;150;p20"/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686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1" name="Google Shape;151;p20"/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686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2" name="Google Shape;152;p20"/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686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53" name="Google Shape;153;p20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154" name="Google Shape;154;p20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137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" name="Google Shape;155;p20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137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" name="Google Shape;156;p20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" name="Google Shape;157;p20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" name="Google Shape;158;p20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" name="Google Shape;159;p20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0" name="Google Shape;160;p20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" name="Google Shape;161;p20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" name="Google Shape;162;p20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" name="Google Shape;163;p20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" name="Google Shape;164;p20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" name="Google Shape;165;p20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" name="Google Shape;166;p20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" name="Google Shape;167;p20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" name="Google Shape;168;p20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" name="Google Shape;169;p20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" name="Google Shape;170;p20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" name="Google Shape;171;p20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72" name="Google Shape;172;p20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73" name="Google Shape;173;p2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5" name="Google Shape;175;p21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76" name="Google Shape;176;p21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411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" name="Google Shape;177;p21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411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78" name="Google Shape;178;p21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79" name="Google Shape;179;p2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80" name="Google Shape;180;p21"/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1" name="Google Shape;181;p21"/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686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2" name="Google Shape;182;p21"/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686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3" name="Google Shape;183;p21"/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686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2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3">
  <p:cSld name="TITLE_AND_BODY_1"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343059.jpg" id="187" name="Google Shape;187;p23"/>
          <p:cNvPicPr preferRelativeResize="0"/>
          <p:nvPr/>
        </p:nvPicPr>
        <p:blipFill rotWithShape="1">
          <a:blip r:embed="rId2">
            <a:alphaModFix amt="80000"/>
          </a:blip>
          <a:srcRect b="25870" l="30474" r="30474" t="11954"/>
          <a:stretch/>
        </p:blipFill>
        <p:spPr>
          <a:xfrm rot="-5400000">
            <a:off x="113630" y="-105700"/>
            <a:ext cx="5142300" cy="5364300"/>
          </a:xfrm>
          <a:prstGeom prst="diagStripe">
            <a:avLst>
              <a:gd fmla="val 50343" name="adj"/>
            </a:avLst>
          </a:prstGeom>
          <a:noFill/>
          <a:ln>
            <a:noFill/>
          </a:ln>
        </p:spPr>
      </p:pic>
      <p:sp>
        <p:nvSpPr>
          <p:cNvPr id="188" name="Google Shape;188;p23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89" name="Google Shape;189;p23"/>
          <p:cNvSpPr txBox="1"/>
          <p:nvPr>
            <p:ph idx="1" type="body"/>
          </p:nvPr>
        </p:nvSpPr>
        <p:spPr>
          <a:xfrm>
            <a:off x="4018025" y="1567550"/>
            <a:ext cx="4318500" cy="176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Char char="●"/>
              <a:defRPr>
                <a:solidFill>
                  <a:schemeClr val="dk2"/>
                </a:solidFill>
              </a:defRPr>
            </a:lvl1pPr>
            <a:lvl2pPr indent="-29845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2pPr>
            <a:lvl3pPr indent="-29845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3pPr>
            <a:lvl4pPr indent="-29845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4pPr>
            <a:lvl5pPr indent="-29845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5pPr>
            <a:lvl6pPr indent="-29845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6pPr>
            <a:lvl7pPr indent="-29845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7pPr>
            <a:lvl8pPr indent="-29845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8pPr>
            <a:lvl9pPr indent="-29845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90" name="Google Shape;190;p2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91" name="Google Shape;191;p23"/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2" name="Google Shape;192;p23"/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686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3" name="Google Shape;193;p23"/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686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4" name="Google Shape;194;p23"/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686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95" name="Google Shape;195;p23"/>
          <p:cNvGrpSpPr/>
          <p:nvPr/>
        </p:nvGrpSpPr>
        <p:grpSpPr>
          <a:xfrm>
            <a:off x="0" y="381001"/>
            <a:ext cx="1037850" cy="1016288"/>
            <a:chOff x="0" y="381001"/>
            <a:chExt cx="1037850" cy="1016288"/>
          </a:xfrm>
        </p:grpSpPr>
        <p:sp>
          <p:nvSpPr>
            <p:cNvPr id="196" name="Google Shape;196;p23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" name="Google Shape;197;p23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11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9" name="Google Shape;19;p11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137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20;p11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137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21;p11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22;p11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23;p11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24;p11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Google Shape;25;p11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Google Shape;26;p11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" name="Google Shape;27;p11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28;p11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" name="Google Shape;29;p11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" name="Google Shape;30;p11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31;p11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32;p11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Google Shape;33;p11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Google Shape;34;p11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35;p11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" name="Google Shape;36;p11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7" name="Google Shape;37;p11"/>
          <p:cNvSpPr txBox="1"/>
          <p:nvPr>
            <p:ph hasCustomPrompt="1"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38" name="Google Shape;38;p11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9" name="Google Shape;39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40" name="Google Shape;40;p11"/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" name="Google Shape;41;p11"/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686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" name="Google Shape;42;p11"/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686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" name="Google Shape;43;p11"/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686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2"/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6" name="Google Shape;46;p12"/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686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" name="Google Shape;47;p12"/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686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" name="Google Shape;48;p12"/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686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49" name="Google Shape;49;p12"/>
          <p:cNvGrpSpPr/>
          <p:nvPr/>
        </p:nvGrpSpPr>
        <p:grpSpPr>
          <a:xfrm>
            <a:off x="0" y="381001"/>
            <a:ext cx="1037850" cy="1016288"/>
            <a:chOff x="0" y="381001"/>
            <a:chExt cx="1037850" cy="1016288"/>
          </a:xfrm>
        </p:grpSpPr>
        <p:sp>
          <p:nvSpPr>
            <p:cNvPr id="50" name="Google Shape;50;p12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51;p12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52" name="Google Shape;52;p12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53" name="Google Shape;53;p12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4" name="Google Shape;54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3"/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7" name="Google Shape;57;p13"/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686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8" name="Google Shape;58;p13"/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686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9" name="Google Shape;59;p13"/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686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60" name="Google Shape;60;p13"/>
          <p:cNvGrpSpPr/>
          <p:nvPr/>
        </p:nvGrpSpPr>
        <p:grpSpPr>
          <a:xfrm>
            <a:off x="0" y="381001"/>
            <a:ext cx="1037850" cy="1016288"/>
            <a:chOff x="0" y="381001"/>
            <a:chExt cx="1037850" cy="1016288"/>
          </a:xfrm>
        </p:grpSpPr>
        <p:sp>
          <p:nvSpPr>
            <p:cNvPr id="61" name="Google Shape;61;p13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" name="Google Shape;62;p13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63" name="Google Shape;63;p13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4" name="Google Shape;64;p13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65" name="Google Shape;65;p13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6" name="Google Shape;66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OC">
  <p:cSld name="SECTION_HEADER_1"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8" name="Google Shape;68;p1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69" name="Google Shape;69;p1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137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" name="Google Shape;70;p1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137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" name="Google Shape;71;p1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72;p1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73;p1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74;p1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75;p1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76;p1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77;p1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" name="Google Shape;78;p1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" name="Google Shape;79;p1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Google Shape;80;p1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" name="Google Shape;81;p1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Google Shape;82;p1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Google Shape;83;p1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Google Shape;84;p1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" name="Google Shape;85;p1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" name="Google Shape;86;p1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87" name="Google Shape;87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88" name="Google Shape;88;p1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1">
  <p:cSld name="TITLE_AND_BODY_2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5"/>
          <p:cNvSpPr txBox="1"/>
          <p:nvPr>
            <p:ph type="title"/>
          </p:nvPr>
        </p:nvSpPr>
        <p:spPr>
          <a:xfrm>
            <a:off x="361071" y="1924852"/>
            <a:ext cx="2304900" cy="179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91" name="Google Shape;91;p15"/>
          <p:cNvSpPr/>
          <p:nvPr/>
        </p:nvSpPr>
        <p:spPr>
          <a:xfrm>
            <a:off x="4564200" y="0"/>
            <a:ext cx="45798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2" name="Google Shape;92;p15"/>
          <p:cNvSpPr txBox="1"/>
          <p:nvPr>
            <p:ph idx="1" type="body"/>
          </p:nvPr>
        </p:nvSpPr>
        <p:spPr>
          <a:xfrm>
            <a:off x="6451271" y="1924850"/>
            <a:ext cx="2304900" cy="179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93" name="Google Shape;93;p15"/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4" name="Google Shape;94;p15"/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686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5" name="Google Shape;95;p15"/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686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6" name="Google Shape;96;p15"/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686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97" name="Google Shape;97;p15"/>
          <p:cNvGrpSpPr/>
          <p:nvPr/>
        </p:nvGrpSpPr>
        <p:grpSpPr>
          <a:xfrm>
            <a:off x="0" y="381001"/>
            <a:ext cx="1037850" cy="1016288"/>
            <a:chOff x="0" y="381001"/>
            <a:chExt cx="1037850" cy="1016288"/>
          </a:xfrm>
        </p:grpSpPr>
        <p:sp>
          <p:nvSpPr>
            <p:cNvPr id="98" name="Google Shape;98;p1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99;p1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00" name="Google Shape;100;p15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01" name="Google Shape;101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2">
  <p:cSld name="TITLE_AND_BODY_2_1"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6"/>
          <p:cNvSpPr txBox="1"/>
          <p:nvPr>
            <p:ph type="title"/>
          </p:nvPr>
        </p:nvSpPr>
        <p:spPr>
          <a:xfrm>
            <a:off x="702850" y="1708619"/>
            <a:ext cx="3333300" cy="147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04" name="Google Shape;104;p16"/>
          <p:cNvSpPr/>
          <p:nvPr/>
        </p:nvSpPr>
        <p:spPr>
          <a:xfrm>
            <a:off x="0" y="3486600"/>
            <a:ext cx="9144000" cy="1656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5" name="Google Shape;105;p16"/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6" name="Google Shape;106;p16"/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686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7" name="Google Shape;107;p16"/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686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8" name="Google Shape;108;p16"/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686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09" name="Google Shape;109;p16"/>
          <p:cNvGrpSpPr/>
          <p:nvPr/>
        </p:nvGrpSpPr>
        <p:grpSpPr>
          <a:xfrm>
            <a:off x="0" y="381001"/>
            <a:ext cx="1037850" cy="1016288"/>
            <a:chOff x="0" y="381001"/>
            <a:chExt cx="1037850" cy="1016288"/>
          </a:xfrm>
        </p:grpSpPr>
        <p:sp>
          <p:nvSpPr>
            <p:cNvPr id="110" name="Google Shape;110;p1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111;p1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12" name="Google Shape;112;p16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13" name="Google Shape;113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14" name="Google Shape;114;p16"/>
          <p:cNvSpPr txBox="1"/>
          <p:nvPr>
            <p:ph idx="1" type="body"/>
          </p:nvPr>
        </p:nvSpPr>
        <p:spPr>
          <a:xfrm>
            <a:off x="702850" y="3625275"/>
            <a:ext cx="3333300" cy="76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17"/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7" name="Google Shape;117;p17"/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686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8" name="Google Shape;118;p17"/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686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9" name="Google Shape;119;p17"/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686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20" name="Google Shape;120;p17"/>
          <p:cNvGrpSpPr/>
          <p:nvPr/>
        </p:nvGrpSpPr>
        <p:grpSpPr>
          <a:xfrm>
            <a:off x="0" y="381001"/>
            <a:ext cx="1037850" cy="1016288"/>
            <a:chOff x="0" y="381001"/>
            <a:chExt cx="1037850" cy="1016288"/>
          </a:xfrm>
        </p:grpSpPr>
        <p:sp>
          <p:nvSpPr>
            <p:cNvPr id="121" name="Google Shape;121;p1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Google Shape;122;p1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23" name="Google Shape;123;p17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24" name="Google Shape;124;p17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25" name="Google Shape;125;p17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26" name="Google Shape;126;p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18"/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9" name="Google Shape;129;p18"/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686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0" name="Google Shape;130;p18"/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686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1" name="Google Shape;131;p18"/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686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32" name="Google Shape;132;p18"/>
          <p:cNvGrpSpPr/>
          <p:nvPr/>
        </p:nvGrpSpPr>
        <p:grpSpPr>
          <a:xfrm>
            <a:off x="0" y="381001"/>
            <a:ext cx="1037850" cy="1016288"/>
            <a:chOff x="0" y="381001"/>
            <a:chExt cx="1037850" cy="1016288"/>
          </a:xfrm>
        </p:grpSpPr>
        <p:sp>
          <p:nvSpPr>
            <p:cNvPr id="133" name="Google Shape;133;p18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" name="Google Shape;134;p18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35" name="Google Shape;135;p1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36" name="Google Shape;136;p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theme" Target="../theme/theme1.xml"/><Relationship Id="rId14" Type="http://schemas.openxmlformats.org/officeDocument/2006/relationships/slideLayout" Target="../slideLayouts/slideLayout1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focus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b="0" i="0" sz="2800" u="none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b="0" i="0" sz="2800" u="none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b="0" i="0" sz="2800" u="none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b="0" i="0" sz="2800" u="none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b="0" i="0" sz="2800" u="none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b="0" i="0" sz="2800" u="none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b="0" i="0" sz="2800" u="none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b="0" i="0" sz="2800" u="none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b="0" i="0" sz="2800" u="none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b="0" i="0" sz="13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b="0" i="0" sz="11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b="0" i="0" sz="11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b="0" i="0" sz="11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b="0" i="0" sz="11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b="0" i="0" sz="11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b="0" i="0" sz="11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b="0" i="0" sz="11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b="0" i="0" sz="11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png"/><Relationship Id="rId4" Type="http://schemas.openxmlformats.org/officeDocument/2006/relationships/image" Target="../media/image6.png"/><Relationship Id="rId5" Type="http://schemas.openxmlformats.org/officeDocument/2006/relationships/image" Target="../media/image4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3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1.xml"/><Relationship Id="rId3" Type="http://schemas.openxmlformats.org/officeDocument/2006/relationships/hyperlink" Target="http://kt1jeam3qvvkfdmcycg1tgc26rzelqqx7rcx" TargetMode="Externa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2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6.png"/><Relationship Id="rId4" Type="http://schemas.openxmlformats.org/officeDocument/2006/relationships/image" Target="../media/image2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6.png"/><Relationship Id="rId4" Type="http://schemas.openxmlformats.org/officeDocument/2006/relationships/image" Target="../media/image9.png"/><Relationship Id="rId5" Type="http://schemas.openxmlformats.org/officeDocument/2006/relationships/image" Target="../media/image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6.png"/><Relationship Id="rId4" Type="http://schemas.openxmlformats.org/officeDocument/2006/relationships/image" Target="../media/image9.png"/><Relationship Id="rId5" Type="http://schemas.openxmlformats.org/officeDocument/2006/relationships/image" Target="../media/image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0.png"/><Relationship Id="rId4" Type="http://schemas.openxmlformats.org/officeDocument/2006/relationships/image" Target="../media/image14.jpg"/><Relationship Id="rId5" Type="http://schemas.openxmlformats.org/officeDocument/2006/relationships/image" Target="../media/image6.png"/><Relationship Id="rId6" Type="http://schemas.openxmlformats.org/officeDocument/2006/relationships/image" Target="../media/image9.png"/><Relationship Id="rId7" Type="http://schemas.openxmlformats.org/officeDocument/2006/relationships/image" Target="../media/image2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6.png"/><Relationship Id="rId4" Type="http://schemas.openxmlformats.org/officeDocument/2006/relationships/image" Target="../media/image9.png"/><Relationship Id="rId5" Type="http://schemas.openxmlformats.org/officeDocument/2006/relationships/image" Target="../media/image2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9.xml"/><Relationship Id="rId3" Type="http://schemas.openxmlformats.org/officeDocument/2006/relationships/hyperlink" Target="https://github.com/prakritishree/HackItIp" TargetMode="External"/><Relationship Id="rId4" Type="http://schemas.openxmlformats.org/officeDocument/2006/relationships/hyperlink" Target="https://legacy.smartpy.io/ide?code=eJytVUuL2zAQvudXDA4Fm6Ymm2NaQx_00EtZ2L2VYibyJBGxZSMpCdll_3tH8kveV9lSHxJ53t_om7GsmlpbMBVq21wADZhmNhMlGgO3tTE7rCg2TfqtVlajsMl6BvwUtIU8l0raPI8NldsFnKVSpDu9e5w4dSbxIHJPa5e1f4uJakM2x6o@KptxygqbuMzuHxZgD3RxktsvRaHJGJacsDySl_1Em0zDGFlQLva1FPSGODdWS7VLhkjtyf98Zj0x_kve1FLZoQOMkIT1@Bn34DkXexKH4bWtxEAGXTH30Z6wMNEarhYQWZSlPz@MudnwRFpuL3HnnAruP0plfLK0QItpAPMXOxhSBenfyQIqhoY7yqIfiuHJwjekKyPGsgSpoKzPpAUaStLoubxjmvFSgizwydkqtPFqGWb8rixpd4_QukBVawK7RwWrJVRHS3ec7tWmWmZdro@qpZVGVdRVro7VZkKuOVyT3ta6AsHe3mnQKTp3DtnE_d0qBGoYl700FI_mC@gJxfGXa39L8BGu1v6O@ESlIdD0gRzMWRhNbsO02XI9ZaQ3@NvVQZZBT42JezA2g_Uku6vrnzN2BHxDxjlME87b36ExU3nY68l9jO1@nRE79m60vKN@0l4C2VbsQA1FT2HN4YalzEd3i2fUfKz9W@v5uIMuRPw4vK96gyUqQUHhWBS5JWNjxRuTZz2qeFy70fK0drqwdkEKtazbteC0eS@Kk6CDt6wBFMJN00hxLCpm_ejaGcSRVwQTfa3xoKWVz9n2usD86x5P8oDPWXeqwDiosv888Gox1nVm0LnJ5HDDt6Rjla_TNc3t4eRpV95n05keczEbGBWz4YlTul85UKzi2xWSTrzPo5djpyOvktQtnG5lddjv4ivebC2LWNY363_F69rJDHqKccLDV9SzPyhsR5Q-" TargetMode="Externa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1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</a:pPr>
            <a:r>
              <a:rPr lang="en-GB"/>
              <a:t>Hack-7-Days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</a:pPr>
            <a:r>
              <a:t/>
            </a:r>
            <a:endParaRPr/>
          </a:p>
        </p:txBody>
      </p:sp>
      <p:sp>
        <p:nvSpPr>
          <p:cNvPr id="203" name="Google Shape;203;p1"/>
          <p:cNvSpPr txBox="1"/>
          <p:nvPr/>
        </p:nvSpPr>
        <p:spPr>
          <a:xfrm>
            <a:off x="3615550" y="2274150"/>
            <a:ext cx="3722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GB" sz="14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Hansraj College, University of Delhi</a:t>
            </a:r>
            <a:endParaRPr b="0" i="0" sz="1400" u="none" cap="none" strike="noStrike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04" name="Google Shape;204;p1"/>
          <p:cNvSpPr txBox="1"/>
          <p:nvPr/>
        </p:nvSpPr>
        <p:spPr>
          <a:xfrm>
            <a:off x="3537150" y="1421350"/>
            <a:ext cx="31092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b="0" i="0" lang="en-GB" sz="15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Tezos India x Hansraj College</a:t>
            </a:r>
            <a:endParaRPr b="0" i="0" sz="1500" u="none" cap="none" strike="noStrike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05" name="Google Shape;205;p1"/>
          <p:cNvSpPr txBox="1"/>
          <p:nvPr/>
        </p:nvSpPr>
        <p:spPr>
          <a:xfrm>
            <a:off x="4832550" y="4494375"/>
            <a:ext cx="3722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GB" sz="14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TEAM NAME : HACK IT IP</a:t>
            </a:r>
            <a:endParaRPr b="0" i="0" sz="1400" u="none" cap="none" strike="noStrike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06" name="Google Shape;206;p1"/>
          <p:cNvPicPr preferRelativeResize="0"/>
          <p:nvPr/>
        </p:nvPicPr>
        <p:blipFill rotWithShape="1">
          <a:blip r:embed="rId3">
            <a:alphaModFix/>
          </a:blip>
          <a:srcRect b="3050" l="0" r="0" t="3051"/>
          <a:stretch/>
        </p:blipFill>
        <p:spPr>
          <a:xfrm>
            <a:off x="5583284" y="148975"/>
            <a:ext cx="1071040" cy="1046701"/>
          </a:xfrm>
          <a:prstGeom prst="rect">
            <a:avLst/>
          </a:prstGeom>
          <a:noFill/>
          <a:ln>
            <a:noFill/>
          </a:ln>
        </p:spPr>
      </p:pic>
      <p:sp>
        <p:nvSpPr>
          <p:cNvPr id="207" name="Google Shape;207;p1"/>
          <p:cNvSpPr txBox="1"/>
          <p:nvPr/>
        </p:nvSpPr>
        <p:spPr>
          <a:xfrm>
            <a:off x="5064250" y="464575"/>
            <a:ext cx="3489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b="1" i="0" lang="en-GB" sz="15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X</a:t>
            </a:r>
            <a:endParaRPr b="1" i="0" sz="1500" u="none" cap="none" strike="noStrike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08" name="Google Shape;208;p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489674" y="400390"/>
            <a:ext cx="2404450" cy="543867"/>
          </a:xfrm>
          <a:prstGeom prst="rect">
            <a:avLst/>
          </a:prstGeom>
          <a:noFill/>
          <a:ln>
            <a:noFill/>
          </a:ln>
        </p:spPr>
      </p:pic>
      <p:pic>
        <p:nvPicPr>
          <p:cNvPr id="209" name="Google Shape;209;p1"/>
          <p:cNvPicPr preferRelativeResize="0"/>
          <p:nvPr/>
        </p:nvPicPr>
        <p:blipFill rotWithShape="1">
          <a:blip r:embed="rId5">
            <a:alphaModFix/>
          </a:blip>
          <a:srcRect b="28784" l="0" r="0" t="28789"/>
          <a:stretch/>
        </p:blipFill>
        <p:spPr>
          <a:xfrm>
            <a:off x="4894117" y="3111650"/>
            <a:ext cx="2211984" cy="717401"/>
          </a:xfrm>
          <a:prstGeom prst="rect">
            <a:avLst/>
          </a:prstGeom>
          <a:noFill/>
          <a:ln>
            <a:noFill/>
          </a:ln>
        </p:spPr>
      </p:pic>
      <p:sp>
        <p:nvSpPr>
          <p:cNvPr id="210" name="Google Shape;210;p1"/>
          <p:cNvSpPr/>
          <p:nvPr/>
        </p:nvSpPr>
        <p:spPr>
          <a:xfrm rot="8099963">
            <a:off x="8189880" y="4543237"/>
            <a:ext cx="1406490" cy="703252"/>
          </a:xfrm>
          <a:prstGeom prst="flowChartExtra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1" name="Google Shape;211;p1"/>
          <p:cNvSpPr txBox="1"/>
          <p:nvPr/>
        </p:nvSpPr>
        <p:spPr>
          <a:xfrm>
            <a:off x="8718675" y="4550800"/>
            <a:ext cx="348900" cy="5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</a:pPr>
            <a:r>
              <a:rPr b="1" i="0" lang="en-GB" sz="2100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1</a:t>
            </a:r>
            <a:endParaRPr b="1" i="0" sz="2100" u="none" cap="none" strike="noStrike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9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0" name="Google Shape;340;g22ecaa0f043_0_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3998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4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Google Shape;345;g22ecaa0f043_0_1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Link to the deployed contract : 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6" name="Google Shape;346;g22ecaa0f043_0_19"/>
          <p:cNvSpPr txBox="1"/>
          <p:nvPr/>
        </p:nvSpPr>
        <p:spPr>
          <a:xfrm>
            <a:off x="1297500" y="1085750"/>
            <a:ext cx="4833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u="sng">
                <a:solidFill>
                  <a:schemeClr val="hlink"/>
                </a:solidFill>
                <a:latin typeface="Lato"/>
                <a:ea typeface="Lato"/>
                <a:cs typeface="Lato"/>
                <a:sym typeface="Lato"/>
                <a:hlinkClick r:id="rId3"/>
              </a:rPr>
              <a:t>KT1Jeam3QvVkfdMCYCg1tGC26rZELQqx7Rcx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0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Google Shape;351;g22ecaa0f043_0_7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52" name="Google Shape;352;g22ecaa0f043_0_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020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2"/>
          <p:cNvSpPr txBox="1"/>
          <p:nvPr>
            <p:ph type="title"/>
          </p:nvPr>
        </p:nvSpPr>
        <p:spPr>
          <a:xfrm>
            <a:off x="823850" y="1410663"/>
            <a:ext cx="6559800" cy="54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</a:pPr>
            <a:r>
              <a:rPr lang="en-GB" sz="2400"/>
              <a:t>TEAM NAME: HACK IT IP</a:t>
            </a:r>
            <a:endParaRPr sz="2400"/>
          </a:p>
        </p:txBody>
      </p:sp>
      <p:sp>
        <p:nvSpPr>
          <p:cNvPr id="217" name="Google Shape;217;p2"/>
          <p:cNvSpPr txBox="1"/>
          <p:nvPr>
            <p:ph idx="1" type="body"/>
          </p:nvPr>
        </p:nvSpPr>
        <p:spPr>
          <a:xfrm>
            <a:off x="823850" y="1962312"/>
            <a:ext cx="4776000" cy="121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PRAKRITI SHREE(Team Lead)</a:t>
            </a:r>
            <a:endParaRPr/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BHAVIKA SHRIVASTAVA</a:t>
            </a:r>
            <a:endParaRPr/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MIHIKA KISHOR</a:t>
            </a:r>
            <a:endParaRPr/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UPASANA TRIVEDI</a:t>
            </a:r>
            <a:endParaRPr/>
          </a:p>
        </p:txBody>
      </p:sp>
      <p:pic>
        <p:nvPicPr>
          <p:cNvPr id="218" name="Google Shape;218;p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" y="-10"/>
            <a:ext cx="2404450" cy="543867"/>
          </a:xfrm>
          <a:prstGeom prst="rect">
            <a:avLst/>
          </a:prstGeom>
          <a:noFill/>
          <a:ln>
            <a:noFill/>
          </a:ln>
        </p:spPr>
      </p:pic>
      <p:pic>
        <p:nvPicPr>
          <p:cNvPr id="219" name="Google Shape;219;p2"/>
          <p:cNvPicPr preferRelativeResize="0"/>
          <p:nvPr/>
        </p:nvPicPr>
        <p:blipFill rotWithShape="1">
          <a:blip r:embed="rId4">
            <a:alphaModFix/>
          </a:blip>
          <a:srcRect b="3050" l="0" r="0" t="3051"/>
          <a:stretch/>
        </p:blipFill>
        <p:spPr>
          <a:xfrm>
            <a:off x="8072959" y="0"/>
            <a:ext cx="1071041" cy="1046700"/>
          </a:xfrm>
          <a:prstGeom prst="rect">
            <a:avLst/>
          </a:prstGeom>
          <a:noFill/>
          <a:ln>
            <a:noFill/>
          </a:ln>
        </p:spPr>
      </p:pic>
      <p:sp>
        <p:nvSpPr>
          <p:cNvPr id="220" name="Google Shape;220;p2"/>
          <p:cNvSpPr txBox="1"/>
          <p:nvPr>
            <p:ph type="title"/>
          </p:nvPr>
        </p:nvSpPr>
        <p:spPr>
          <a:xfrm>
            <a:off x="976275" y="705313"/>
            <a:ext cx="6559800" cy="54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</a:pPr>
            <a:r>
              <a:rPr b="1" lang="en-GB" sz="3000"/>
              <a:t>HACK IT IP</a:t>
            </a:r>
            <a:endParaRPr b="1" sz="3000"/>
          </a:p>
        </p:txBody>
      </p:sp>
      <p:sp>
        <p:nvSpPr>
          <p:cNvPr id="221" name="Google Shape;221;p2"/>
          <p:cNvSpPr txBox="1"/>
          <p:nvPr>
            <p:ph type="title"/>
          </p:nvPr>
        </p:nvSpPr>
        <p:spPr>
          <a:xfrm>
            <a:off x="823850" y="3188913"/>
            <a:ext cx="6559800" cy="54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</a:pPr>
            <a:r>
              <a:rPr lang="en-GB" sz="2400"/>
              <a:t>PROJECT TITLE: TOSS GAME</a:t>
            </a:r>
            <a:endParaRPr sz="2400"/>
          </a:p>
        </p:txBody>
      </p:sp>
      <p:sp>
        <p:nvSpPr>
          <p:cNvPr id="222" name="Google Shape;222;p2"/>
          <p:cNvSpPr/>
          <p:nvPr/>
        </p:nvSpPr>
        <p:spPr>
          <a:xfrm rot="8099963">
            <a:off x="8189880" y="4543237"/>
            <a:ext cx="1406490" cy="703252"/>
          </a:xfrm>
          <a:prstGeom prst="flowChartExtra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3" name="Google Shape;223;p2"/>
          <p:cNvSpPr txBox="1"/>
          <p:nvPr/>
        </p:nvSpPr>
        <p:spPr>
          <a:xfrm>
            <a:off x="8718675" y="4550800"/>
            <a:ext cx="348900" cy="5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</a:pPr>
            <a:r>
              <a:rPr b="1" i="0" lang="en-GB" sz="2100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2</a:t>
            </a:r>
            <a:endParaRPr b="1" i="0" sz="2100" u="none" cap="none" strike="noStrike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3"/>
          <p:cNvSpPr txBox="1"/>
          <p:nvPr>
            <p:ph type="title"/>
          </p:nvPr>
        </p:nvSpPr>
        <p:spPr>
          <a:xfrm>
            <a:off x="1108321" y="707623"/>
            <a:ext cx="7038900" cy="816592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b="1" lang="en-GB"/>
              <a:t>PROBLEM STATEMENT </a:t>
            </a:r>
            <a:endParaRPr b="1"/>
          </a:p>
        </p:txBody>
      </p:sp>
      <p:sp>
        <p:nvSpPr>
          <p:cNvPr id="229" name="Google Shape;229;p3"/>
          <p:cNvSpPr txBox="1"/>
          <p:nvPr>
            <p:ph idx="1" type="body"/>
          </p:nvPr>
        </p:nvSpPr>
        <p:spPr>
          <a:xfrm>
            <a:off x="937415" y="1318388"/>
            <a:ext cx="7038900" cy="291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28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</a:pPr>
            <a:r>
              <a:t/>
            </a:r>
            <a:endParaRPr sz="1700"/>
          </a:p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-GB" sz="1700"/>
              <a:t>Explain the problem statement</a:t>
            </a:r>
            <a:endParaRPr/>
          </a:p>
          <a:p>
            <a:pPr indent="0" lvl="0" marL="12065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</a:pPr>
            <a:r>
              <a:rPr lang="en-GB" sz="1700"/>
              <a:t>The Toss game , a smartpy encoded game made for risk seeking investors ,  those who consider the return factor more than the risk factor to try their luck where the stakes are high and rewards are even higher.</a:t>
            </a:r>
            <a:endParaRPr/>
          </a:p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-GB" sz="1700">
                <a:latin typeface="Arial"/>
                <a:ea typeface="Arial"/>
                <a:cs typeface="Arial"/>
                <a:sym typeface="Arial"/>
              </a:rPr>
              <a:t>What is the problem you are trying to solve? Validate the problem with real life examples.</a:t>
            </a:r>
            <a:endParaRPr/>
          </a:p>
          <a:p>
            <a:pPr indent="0" lvl="0" marL="12065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</a:pPr>
            <a:r>
              <a:rPr lang="en-GB" sz="1700">
                <a:latin typeface="Arial"/>
                <a:ea typeface="Arial"/>
                <a:cs typeface="Arial"/>
                <a:sym typeface="Arial"/>
              </a:rPr>
              <a:t>All a user has to do to unlock hidden gems of profitability through         pocket size investments all a user has to do is “FLIP A COIN!”</a:t>
            </a:r>
            <a:endParaRPr sz="1700">
              <a:latin typeface="Arial"/>
              <a:ea typeface="Arial"/>
              <a:cs typeface="Arial"/>
              <a:sym typeface="Arial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SzPts val="1300"/>
              <a:buNone/>
            </a:pPr>
            <a:r>
              <a:t/>
            </a:r>
            <a:endParaRPr sz="1700"/>
          </a:p>
        </p:txBody>
      </p:sp>
      <p:pic>
        <p:nvPicPr>
          <p:cNvPr id="230" name="Google Shape;230;p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" y="-10"/>
            <a:ext cx="2404450" cy="543867"/>
          </a:xfrm>
          <a:prstGeom prst="rect">
            <a:avLst/>
          </a:prstGeom>
          <a:noFill/>
          <a:ln>
            <a:noFill/>
          </a:ln>
        </p:spPr>
      </p:pic>
      <p:pic>
        <p:nvPicPr>
          <p:cNvPr id="231" name="Google Shape;231;p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8072959" y="0"/>
            <a:ext cx="1071041" cy="1046700"/>
          </a:xfrm>
          <a:prstGeom prst="rect">
            <a:avLst/>
          </a:prstGeom>
          <a:noFill/>
          <a:ln>
            <a:noFill/>
          </a:ln>
        </p:spPr>
      </p:pic>
      <p:sp>
        <p:nvSpPr>
          <p:cNvPr id="232" name="Google Shape;232;p3"/>
          <p:cNvSpPr/>
          <p:nvPr/>
        </p:nvSpPr>
        <p:spPr>
          <a:xfrm rot="8099963">
            <a:off x="8189880" y="4543237"/>
            <a:ext cx="1406490" cy="703252"/>
          </a:xfrm>
          <a:prstGeom prst="flowChartExtra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3" name="Google Shape;233;p3"/>
          <p:cNvSpPr txBox="1"/>
          <p:nvPr/>
        </p:nvSpPr>
        <p:spPr>
          <a:xfrm>
            <a:off x="8718675" y="4550800"/>
            <a:ext cx="348900" cy="5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</a:pPr>
            <a:r>
              <a:rPr b="1" i="0" lang="en-GB" sz="2100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3</a:t>
            </a:r>
            <a:endParaRPr b="1" i="0" sz="2100" u="none" cap="none" strike="noStrike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34" name="Google Shape;234;p3"/>
          <p:cNvPicPr preferRelativeResize="0"/>
          <p:nvPr/>
        </p:nvPicPr>
        <p:blipFill rotWithShape="1">
          <a:blip r:embed="rId5">
            <a:alphaModFix/>
          </a:blip>
          <a:srcRect b="3050" l="0" r="0" t="3051"/>
          <a:stretch/>
        </p:blipFill>
        <p:spPr>
          <a:xfrm>
            <a:off x="8072959" y="0"/>
            <a:ext cx="1071041" cy="1046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p4"/>
          <p:cNvSpPr txBox="1"/>
          <p:nvPr>
            <p:ph type="title"/>
          </p:nvPr>
        </p:nvSpPr>
        <p:spPr>
          <a:xfrm>
            <a:off x="1297500" y="829575"/>
            <a:ext cx="7038900" cy="543867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b="1" lang="en-GB"/>
              <a:t>Your Solution  / Product / Services </a:t>
            </a:r>
            <a:endParaRPr b="1"/>
          </a:p>
        </p:txBody>
      </p:sp>
      <p:sp>
        <p:nvSpPr>
          <p:cNvPr id="240" name="Google Shape;240;p4"/>
          <p:cNvSpPr txBox="1"/>
          <p:nvPr/>
        </p:nvSpPr>
        <p:spPr>
          <a:xfrm>
            <a:off x="1311819" y="1659160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0" i="0" lang="en-GB" sz="2400" u="none" cap="none" strike="noStrik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01</a:t>
            </a:r>
            <a:endParaRPr b="0" i="0" sz="14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t/>
            </a:r>
            <a:endParaRPr b="0" i="0" sz="13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1" name="Google Shape;241;p4"/>
          <p:cNvSpPr txBox="1"/>
          <p:nvPr>
            <p:ph idx="1" type="body"/>
          </p:nvPr>
        </p:nvSpPr>
        <p:spPr>
          <a:xfrm>
            <a:off x="1851102" y="1638375"/>
            <a:ext cx="6169190" cy="267554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rPr lang="en-GB" sz="2400">
                <a:solidFill>
                  <a:srgbClr val="FFFFFF"/>
                </a:solidFill>
              </a:rPr>
              <a:t>Explain your idea here</a:t>
            </a:r>
            <a:r>
              <a:rPr lang="en-GB">
                <a:solidFill>
                  <a:srgbClr val="FFFFFF"/>
                </a:solidFill>
              </a:rPr>
              <a:t>.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300"/>
              <a:buNone/>
            </a:pPr>
            <a:r>
              <a:rPr lang="en-GB" sz="2000">
                <a:solidFill>
                  <a:srgbClr val="FFFFFF"/>
                </a:solidFill>
              </a:rPr>
              <a:t>A toss game wherein we will have participants from the Tezos blockchain(their tezos addresses will be used for reference) and they will bet a certain amount of mutez on tossing game ; the winner will be awarded 1 tez and those not winning will lose their bet amount.</a:t>
            </a:r>
            <a:endParaRPr/>
          </a:p>
        </p:txBody>
      </p:sp>
      <p:sp>
        <p:nvSpPr>
          <p:cNvPr id="242" name="Google Shape;242;p4"/>
          <p:cNvSpPr txBox="1"/>
          <p:nvPr/>
        </p:nvSpPr>
        <p:spPr>
          <a:xfrm>
            <a:off x="1424429" y="3505125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t/>
            </a:r>
            <a:endParaRPr b="0" i="0" sz="13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43" name="Google Shape;243;p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" y="-10"/>
            <a:ext cx="2404450" cy="543867"/>
          </a:xfrm>
          <a:prstGeom prst="rect">
            <a:avLst/>
          </a:prstGeom>
          <a:noFill/>
          <a:ln>
            <a:noFill/>
          </a:ln>
        </p:spPr>
      </p:pic>
      <p:pic>
        <p:nvPicPr>
          <p:cNvPr id="244" name="Google Shape;244;p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8072959" y="0"/>
            <a:ext cx="1071041" cy="1046700"/>
          </a:xfrm>
          <a:prstGeom prst="rect">
            <a:avLst/>
          </a:prstGeom>
          <a:noFill/>
          <a:ln>
            <a:noFill/>
          </a:ln>
        </p:spPr>
      </p:pic>
      <p:sp>
        <p:nvSpPr>
          <p:cNvPr id="245" name="Google Shape;245;p4"/>
          <p:cNvSpPr/>
          <p:nvPr/>
        </p:nvSpPr>
        <p:spPr>
          <a:xfrm rot="8099963">
            <a:off x="8189880" y="4543237"/>
            <a:ext cx="1406490" cy="703252"/>
          </a:xfrm>
          <a:prstGeom prst="flowChartExtra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6" name="Google Shape;246;p4"/>
          <p:cNvSpPr txBox="1"/>
          <p:nvPr/>
        </p:nvSpPr>
        <p:spPr>
          <a:xfrm>
            <a:off x="8718675" y="4550800"/>
            <a:ext cx="348900" cy="5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</a:pPr>
            <a:r>
              <a:rPr b="1" i="0" lang="en-GB" sz="2100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4</a:t>
            </a:r>
            <a:endParaRPr b="1" i="0" sz="2100" u="none" cap="none" strike="noStrike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47" name="Google Shape;247;p4"/>
          <p:cNvPicPr preferRelativeResize="0"/>
          <p:nvPr/>
        </p:nvPicPr>
        <p:blipFill rotWithShape="1">
          <a:blip r:embed="rId5">
            <a:alphaModFix/>
          </a:blip>
          <a:srcRect b="3050" l="0" r="0" t="3051"/>
          <a:stretch/>
        </p:blipFill>
        <p:spPr>
          <a:xfrm>
            <a:off x="8072959" y="0"/>
            <a:ext cx="1071041" cy="1046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5"/>
          <p:cNvSpPr txBox="1"/>
          <p:nvPr>
            <p:ph idx="1" type="body"/>
          </p:nvPr>
        </p:nvSpPr>
        <p:spPr>
          <a:xfrm>
            <a:off x="1192984" y="1055649"/>
            <a:ext cx="7038900" cy="375835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 sz="2000"/>
              <a:t>The code of the game is written as  a smart contract in python language using the smartpy library.</a:t>
            </a:r>
            <a:endParaRPr/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 sz="2000"/>
              <a:t>This smart contract is deployed as Michelson deploy contract.</a:t>
            </a:r>
            <a:endParaRPr/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 sz="2000"/>
              <a:t>The front-end of the code is written in HTML and CSS.</a:t>
            </a:r>
            <a:endParaRPr/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 sz="2000"/>
              <a:t>The front end and the smart contract of the game is linked via taquito  (java script).</a:t>
            </a:r>
            <a:endParaRPr/>
          </a:p>
          <a:p>
            <a:pPr indent="-228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t/>
            </a:r>
            <a:endParaRPr/>
          </a:p>
          <a:p>
            <a:pPr indent="-228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t/>
            </a:r>
            <a:endParaRPr/>
          </a:p>
        </p:txBody>
      </p:sp>
      <p:sp>
        <p:nvSpPr>
          <p:cNvPr id="253" name="Google Shape;253;p5"/>
          <p:cNvSpPr txBox="1"/>
          <p:nvPr>
            <p:ph type="title"/>
          </p:nvPr>
        </p:nvSpPr>
        <p:spPr>
          <a:xfrm>
            <a:off x="1296988" y="393700"/>
            <a:ext cx="7038975" cy="759152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SzPts val="2400"/>
              <a:buNone/>
            </a:pPr>
            <a:r>
              <a:rPr lang="en-GB">
                <a:solidFill>
                  <a:srgbClr val="FFFFFF"/>
                </a:solidFill>
              </a:rPr>
              <a:t>02 :Give a brief about your approach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6"/>
          <p:cNvSpPr txBox="1"/>
          <p:nvPr>
            <p:ph type="title"/>
          </p:nvPr>
        </p:nvSpPr>
        <p:spPr>
          <a:xfrm>
            <a:off x="1297500" y="393750"/>
            <a:ext cx="7038900" cy="64703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-GB"/>
              <a:t>03: Explain the working</a:t>
            </a:r>
            <a:endParaRPr/>
          </a:p>
        </p:txBody>
      </p:sp>
      <p:sp>
        <p:nvSpPr>
          <p:cNvPr id="259" name="Google Shape;259;p6"/>
          <p:cNvSpPr txBox="1"/>
          <p:nvPr>
            <p:ph idx="1" type="body"/>
          </p:nvPr>
        </p:nvSpPr>
        <p:spPr>
          <a:xfrm>
            <a:off x="1297500" y="1219201"/>
            <a:ext cx="7038900" cy="325955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8895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Font typeface="Arial"/>
              <a:buAutoNum type="arabicPeriod"/>
            </a:pPr>
            <a:r>
              <a:rPr lang="en-GB" sz="1800"/>
              <a:t>First the choice of the side of coin (weather head or tail) is asked from the user.</a:t>
            </a:r>
            <a:endParaRPr/>
          </a:p>
          <a:p>
            <a:pPr indent="-342900" lvl="0" marL="48895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Font typeface="Arial"/>
              <a:buAutoNum type="arabicPeriod"/>
            </a:pPr>
            <a:r>
              <a:rPr lang="en-GB" sz="1800"/>
              <a:t>Then  a bet amount is asked with a minimum criteria of 20 mutez.</a:t>
            </a:r>
            <a:endParaRPr/>
          </a:p>
          <a:p>
            <a:pPr indent="-342900" lvl="0" marL="48895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Font typeface="Arial"/>
              <a:buAutoNum type="arabicPeriod"/>
            </a:pPr>
            <a:r>
              <a:rPr lang="en-GB" sz="1800"/>
              <a:t>Then a random number is asked ,which is divided by 2 leaving the remainder 0 or 1 which will be stored in another variable where 0 denotes Heads and 1 denotes Tails.</a:t>
            </a:r>
            <a:endParaRPr/>
          </a:p>
          <a:p>
            <a:pPr indent="-342900" lvl="0" marL="48895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Font typeface="Arial"/>
              <a:buAutoNum type="arabicPeriod"/>
            </a:pPr>
            <a:r>
              <a:rPr lang="en-GB" sz="1800"/>
              <a:t>If the side of coin denoted by that variable matches with the choice entered by user then the user will be awarded a prize amount of 1 tezos.</a:t>
            </a:r>
            <a:endParaRPr/>
          </a:p>
          <a:p>
            <a:pPr indent="-260350" lvl="0" marL="48895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7"/>
          <p:cNvSpPr txBox="1"/>
          <p:nvPr>
            <p:ph type="title"/>
          </p:nvPr>
        </p:nvSpPr>
        <p:spPr>
          <a:xfrm>
            <a:off x="1212978" y="650941"/>
            <a:ext cx="7038900" cy="54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b="1" lang="en-GB"/>
              <a:t>Product Demo</a:t>
            </a:r>
            <a:endParaRPr b="1"/>
          </a:p>
        </p:txBody>
      </p:sp>
      <p:sp>
        <p:nvSpPr>
          <p:cNvPr id="265" name="Google Shape;265;p7"/>
          <p:cNvSpPr txBox="1"/>
          <p:nvPr>
            <p:ph idx="2" type="body"/>
          </p:nvPr>
        </p:nvSpPr>
        <p:spPr>
          <a:xfrm>
            <a:off x="1115122" y="1191842"/>
            <a:ext cx="2247518" cy="3041566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rPr lang="en-GB"/>
              <a:t>Choose Side: User selects heads .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300"/>
              <a:buNone/>
            </a:pPr>
            <a:r>
              <a:rPr lang="en-GB"/>
              <a:t>Bet Amount: User enters 20 mutez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300"/>
              <a:buNone/>
            </a:pPr>
            <a:r>
              <a:rPr lang="en-GB"/>
              <a:t>Coin Flip: 62 (Random number is divided by 2.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300"/>
              <a:buNone/>
            </a:pPr>
            <a:r>
              <a:rPr lang="en-GB"/>
              <a:t>Result Announcement: User is notified that they win 1 tez.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300"/>
              <a:buNone/>
            </a:pPr>
            <a:r>
              <a:rPr lang="en-GB"/>
              <a:t>Exit: End Screen</a:t>
            </a:r>
            <a:endParaRPr/>
          </a:p>
        </p:txBody>
      </p:sp>
      <p:grpSp>
        <p:nvGrpSpPr>
          <p:cNvPr id="266" name="Google Shape;266;p7"/>
          <p:cNvGrpSpPr/>
          <p:nvPr/>
        </p:nvGrpSpPr>
        <p:grpSpPr>
          <a:xfrm>
            <a:off x="3517188" y="1656777"/>
            <a:ext cx="3462484" cy="2672600"/>
            <a:chOff x="3553042" y="1657806"/>
            <a:chExt cx="3461100" cy="2671532"/>
          </a:xfrm>
        </p:grpSpPr>
        <p:sp>
          <p:nvSpPr>
            <p:cNvPr id="267" name="Google Shape;267;p7"/>
            <p:cNvSpPr/>
            <p:nvPr/>
          </p:nvSpPr>
          <p:spPr>
            <a:xfrm>
              <a:off x="4856024" y="3625653"/>
              <a:ext cx="944700" cy="663300"/>
            </a:xfrm>
            <a:prstGeom prst="trapezoid">
              <a:avLst>
                <a:gd fmla="val 25000" name="adj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8" name="Google Shape;268;p7"/>
            <p:cNvSpPr/>
            <p:nvPr/>
          </p:nvSpPr>
          <p:spPr>
            <a:xfrm rot="10800000">
              <a:off x="4953871" y="3681997"/>
              <a:ext cx="400200" cy="606600"/>
            </a:xfrm>
            <a:prstGeom prst="triangle">
              <a:avLst>
                <a:gd fmla="val 96745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9" name="Google Shape;269;p7"/>
            <p:cNvSpPr/>
            <p:nvPr/>
          </p:nvSpPr>
          <p:spPr>
            <a:xfrm>
              <a:off x="4767796" y="3681816"/>
              <a:ext cx="163500" cy="606600"/>
            </a:xfrm>
            <a:prstGeom prst="triangle">
              <a:avLst>
                <a:gd fmla="val 98558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0" name="Google Shape;270;p7"/>
            <p:cNvSpPr/>
            <p:nvPr/>
          </p:nvSpPr>
          <p:spPr>
            <a:xfrm rot="10800000">
              <a:off x="4678237" y="4276102"/>
              <a:ext cx="1210800" cy="45600"/>
            </a:xfrm>
            <a:prstGeom prst="roundRect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1" name="Google Shape;271;p7"/>
            <p:cNvSpPr/>
            <p:nvPr/>
          </p:nvSpPr>
          <p:spPr>
            <a:xfrm rot="10800000">
              <a:off x="4668343" y="4283738"/>
              <a:ext cx="1230600" cy="45600"/>
            </a:xfrm>
            <a:prstGeom prst="roundRect">
              <a:avLst>
                <a:gd fmla="val 50000" name="adj"/>
              </a:avLst>
            </a:pr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2" name="Google Shape;272;p7"/>
            <p:cNvSpPr/>
            <p:nvPr/>
          </p:nvSpPr>
          <p:spPr>
            <a:xfrm>
              <a:off x="4926950" y="3681915"/>
              <a:ext cx="42900" cy="594300"/>
            </a:xfrm>
            <a:prstGeom prst="rect">
              <a:avLst/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3" name="Google Shape;273;p7"/>
            <p:cNvSpPr/>
            <p:nvPr/>
          </p:nvSpPr>
          <p:spPr>
            <a:xfrm>
              <a:off x="3553042" y="1674645"/>
              <a:ext cx="3461100" cy="2014500"/>
            </a:xfrm>
            <a:prstGeom prst="roundRect">
              <a:avLst>
                <a:gd fmla="val 1882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" name="Google Shape;274;p7"/>
            <p:cNvSpPr/>
            <p:nvPr/>
          </p:nvSpPr>
          <p:spPr>
            <a:xfrm>
              <a:off x="3553042" y="1657806"/>
              <a:ext cx="3461100" cy="2014500"/>
            </a:xfrm>
            <a:prstGeom prst="roundRect">
              <a:avLst>
                <a:gd fmla="val 1764" name="adj"/>
              </a:avLst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275" name="Google Shape;275;p7"/>
          <p:cNvPicPr preferRelativeResize="0"/>
          <p:nvPr/>
        </p:nvPicPr>
        <p:blipFill rotWithShape="1">
          <a:blip r:embed="rId3">
            <a:alphaModFix/>
          </a:blip>
          <a:srcRect b="3328" l="0" r="0" t="3328"/>
          <a:stretch/>
        </p:blipFill>
        <p:spPr>
          <a:xfrm>
            <a:off x="3560117" y="1713952"/>
            <a:ext cx="3356400" cy="1890669"/>
          </a:xfrm>
          <a:prstGeom prst="rect">
            <a:avLst/>
          </a:prstGeom>
          <a:noFill/>
          <a:ln>
            <a:noFill/>
          </a:ln>
        </p:spPr>
      </p:pic>
      <p:sp>
        <p:nvSpPr>
          <p:cNvPr id="276" name="Google Shape;276;p7"/>
          <p:cNvSpPr/>
          <p:nvPr/>
        </p:nvSpPr>
        <p:spPr>
          <a:xfrm flipH="1">
            <a:off x="3570069" y="1715311"/>
            <a:ext cx="3356400" cy="1910100"/>
          </a:xfrm>
          <a:prstGeom prst="rtTriangle">
            <a:avLst/>
          </a:prstGeom>
          <a:solidFill>
            <a:srgbClr val="000000">
              <a:alpha val="4313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77" name="Google Shape;277;p7"/>
          <p:cNvGrpSpPr/>
          <p:nvPr/>
        </p:nvGrpSpPr>
        <p:grpSpPr>
          <a:xfrm>
            <a:off x="6470900" y="2744576"/>
            <a:ext cx="1122449" cy="1668667"/>
            <a:chOff x="6505573" y="2745170"/>
            <a:chExt cx="1122000" cy="1668000"/>
          </a:xfrm>
        </p:grpSpPr>
        <p:sp>
          <p:nvSpPr>
            <p:cNvPr id="278" name="Google Shape;278;p7"/>
            <p:cNvSpPr/>
            <p:nvPr/>
          </p:nvSpPr>
          <p:spPr>
            <a:xfrm>
              <a:off x="6517841" y="2745170"/>
              <a:ext cx="1109700" cy="1668000"/>
            </a:xfrm>
            <a:prstGeom prst="roundRect">
              <a:avLst>
                <a:gd fmla="val 5402" name="adj"/>
              </a:avLst>
            </a:prstGeom>
            <a:solidFill>
              <a:srgbClr val="1B212C"/>
            </a:solidFill>
            <a:ln>
              <a:noFill/>
            </a:ln>
            <a:effectLst>
              <a:outerShdw blurRad="387350" sx="107000" rotWithShape="0" algn="tr" dir="8100000" dist="38100" sy="107000">
                <a:srgbClr val="000000">
                  <a:alpha val="49411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" name="Google Shape;279;p7"/>
            <p:cNvSpPr/>
            <p:nvPr/>
          </p:nvSpPr>
          <p:spPr>
            <a:xfrm rot="-5400000">
              <a:off x="6238873" y="3024453"/>
              <a:ext cx="1655400" cy="1122000"/>
            </a:xfrm>
            <a:prstGeom prst="roundRect">
              <a:avLst>
                <a:gd fmla="val 4551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" name="Google Shape;280;p7"/>
            <p:cNvSpPr/>
            <p:nvPr/>
          </p:nvSpPr>
          <p:spPr>
            <a:xfrm rot="-5400000">
              <a:off x="6238873" y="3012061"/>
              <a:ext cx="1655400" cy="1122000"/>
            </a:xfrm>
            <a:prstGeom prst="roundRect">
              <a:avLst>
                <a:gd fmla="val 4551" name="adj"/>
              </a:avLst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" name="Google Shape;281;p7"/>
            <p:cNvSpPr/>
            <p:nvPr/>
          </p:nvSpPr>
          <p:spPr>
            <a:xfrm>
              <a:off x="6954127" y="4329594"/>
              <a:ext cx="224700" cy="31500"/>
            </a:xfrm>
            <a:prstGeom prst="roundRect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descr="offset_comp_342327_edited.jpg" id="282" name="Google Shape;282;p7"/>
          <p:cNvPicPr preferRelativeResize="0"/>
          <p:nvPr/>
        </p:nvPicPr>
        <p:blipFill rotWithShape="1">
          <a:blip r:embed="rId4">
            <a:alphaModFix/>
          </a:blip>
          <a:srcRect b="16019" l="53168" r="26237" t="53058"/>
          <a:stretch/>
        </p:blipFill>
        <p:spPr>
          <a:xfrm>
            <a:off x="6470381" y="2818527"/>
            <a:ext cx="1122300" cy="1461000"/>
          </a:xfrm>
          <a:prstGeom prst="rect">
            <a:avLst/>
          </a:prstGeom>
          <a:noFill/>
          <a:ln>
            <a:noFill/>
          </a:ln>
        </p:spPr>
      </p:pic>
      <p:sp>
        <p:nvSpPr>
          <p:cNvPr id="283" name="Google Shape;283;p7"/>
          <p:cNvSpPr/>
          <p:nvPr/>
        </p:nvSpPr>
        <p:spPr>
          <a:xfrm flipH="1">
            <a:off x="6470215" y="2818767"/>
            <a:ext cx="1122300" cy="1461000"/>
          </a:xfrm>
          <a:prstGeom prst="rtTriangle">
            <a:avLst/>
          </a:prstGeom>
          <a:solidFill>
            <a:srgbClr val="000000">
              <a:alpha val="4313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84" name="Google Shape;284;p7"/>
          <p:cNvGrpSpPr/>
          <p:nvPr/>
        </p:nvGrpSpPr>
        <p:grpSpPr>
          <a:xfrm>
            <a:off x="6080176" y="3375336"/>
            <a:ext cx="570528" cy="1135690"/>
            <a:chOff x="9543736" y="4486132"/>
            <a:chExt cx="570300" cy="1135236"/>
          </a:xfrm>
        </p:grpSpPr>
        <p:sp>
          <p:nvSpPr>
            <p:cNvPr id="285" name="Google Shape;285;p7"/>
            <p:cNvSpPr/>
            <p:nvPr/>
          </p:nvSpPr>
          <p:spPr>
            <a:xfrm>
              <a:off x="9543736" y="4487212"/>
              <a:ext cx="570300" cy="1132800"/>
            </a:xfrm>
            <a:prstGeom prst="roundRect">
              <a:avLst>
                <a:gd fmla="val 5402" name="adj"/>
              </a:avLst>
            </a:prstGeom>
            <a:solidFill>
              <a:srgbClr val="1B212C"/>
            </a:solidFill>
            <a:ln>
              <a:noFill/>
            </a:ln>
            <a:effectLst>
              <a:outerShdw blurRad="387350" sx="107000" rotWithShape="0" algn="tr" dir="8100000" dist="38100" sy="107000">
                <a:srgbClr val="000000">
                  <a:alpha val="49411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6" name="Google Shape;286;p7"/>
            <p:cNvSpPr/>
            <p:nvPr/>
          </p:nvSpPr>
          <p:spPr>
            <a:xfrm rot="-5400000">
              <a:off x="9265568" y="4772968"/>
              <a:ext cx="1126800" cy="570000"/>
            </a:xfrm>
            <a:prstGeom prst="roundRect">
              <a:avLst>
                <a:gd fmla="val 4551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7" name="Google Shape;287;p7"/>
            <p:cNvSpPr/>
            <p:nvPr/>
          </p:nvSpPr>
          <p:spPr>
            <a:xfrm rot="-5400000">
              <a:off x="9265568" y="4764532"/>
              <a:ext cx="1126800" cy="570000"/>
            </a:xfrm>
            <a:prstGeom prst="roundRect">
              <a:avLst>
                <a:gd fmla="val 4551" name="adj"/>
              </a:avLst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8" name="Google Shape;288;p7"/>
            <p:cNvSpPr/>
            <p:nvPr/>
          </p:nvSpPr>
          <p:spPr>
            <a:xfrm>
              <a:off x="9736876" y="5519757"/>
              <a:ext cx="186300" cy="30300"/>
            </a:xfrm>
            <a:prstGeom prst="roundRect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descr="offset_comp_342327_edited.jpg" id="289" name="Google Shape;289;p7"/>
          <p:cNvPicPr preferRelativeResize="0"/>
          <p:nvPr/>
        </p:nvPicPr>
        <p:blipFill rotWithShape="1">
          <a:blip r:embed="rId4">
            <a:alphaModFix/>
          </a:blip>
          <a:srcRect b="36733" l="41330" r="47979" t="42211"/>
          <a:stretch/>
        </p:blipFill>
        <p:spPr>
          <a:xfrm>
            <a:off x="6079557" y="3374919"/>
            <a:ext cx="570300" cy="973800"/>
          </a:xfrm>
          <a:prstGeom prst="round2SameRect">
            <a:avLst>
              <a:gd fmla="val 4129" name="adj1"/>
              <a:gd fmla="val 0" name="adj2"/>
            </a:avLst>
          </a:prstGeom>
          <a:noFill/>
          <a:ln>
            <a:noFill/>
          </a:ln>
        </p:spPr>
      </p:pic>
      <p:sp>
        <p:nvSpPr>
          <p:cNvPr id="290" name="Google Shape;290;p7"/>
          <p:cNvSpPr/>
          <p:nvPr/>
        </p:nvSpPr>
        <p:spPr>
          <a:xfrm flipH="1">
            <a:off x="6079436" y="3398094"/>
            <a:ext cx="570300" cy="950700"/>
          </a:xfrm>
          <a:prstGeom prst="rtTriangle">
            <a:avLst/>
          </a:prstGeom>
          <a:solidFill>
            <a:srgbClr val="000000">
              <a:alpha val="4313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91" name="Google Shape;291;p7"/>
          <p:cNvGrpSpPr/>
          <p:nvPr/>
        </p:nvGrpSpPr>
        <p:grpSpPr>
          <a:xfrm>
            <a:off x="7350028" y="3727561"/>
            <a:ext cx="499100" cy="758547"/>
            <a:chOff x="7384375" y="3728000"/>
            <a:chExt cx="498900" cy="758244"/>
          </a:xfrm>
        </p:grpSpPr>
        <p:sp>
          <p:nvSpPr>
            <p:cNvPr id="292" name="Google Shape;292;p7"/>
            <p:cNvSpPr/>
            <p:nvPr/>
          </p:nvSpPr>
          <p:spPr>
            <a:xfrm rot="10800000">
              <a:off x="7475552" y="4233644"/>
              <a:ext cx="316500" cy="252600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3" name="Google Shape;293;p7"/>
            <p:cNvSpPr/>
            <p:nvPr/>
          </p:nvSpPr>
          <p:spPr>
            <a:xfrm rot="5400000">
              <a:off x="7506587" y="4276887"/>
              <a:ext cx="140700" cy="201900"/>
            </a:xfrm>
            <a:prstGeom prst="triangle">
              <a:avLst>
                <a:gd fmla="val 27359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4" name="Google Shape;294;p7"/>
            <p:cNvSpPr/>
            <p:nvPr/>
          </p:nvSpPr>
          <p:spPr>
            <a:xfrm>
              <a:off x="7475548" y="3728000"/>
              <a:ext cx="316500" cy="252600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5" name="Google Shape;295;p7"/>
            <p:cNvSpPr/>
            <p:nvPr/>
          </p:nvSpPr>
          <p:spPr>
            <a:xfrm>
              <a:off x="7384375" y="3860325"/>
              <a:ext cx="498900" cy="498900"/>
            </a:xfrm>
            <a:prstGeom prst="ellipse">
              <a:avLst/>
            </a:prstGeom>
            <a:solidFill>
              <a:srgbClr val="1B212C"/>
            </a:solidFill>
            <a:ln>
              <a:noFill/>
            </a:ln>
            <a:effectLst>
              <a:outerShdw blurRad="387350" sx="107000" rotWithShape="0" algn="tr" dir="8100000" dist="38100" sy="107000">
                <a:srgbClr val="000000">
                  <a:alpha val="49411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96" name="Google Shape;296;p7"/>
          <p:cNvGrpSpPr/>
          <p:nvPr/>
        </p:nvGrpSpPr>
        <p:grpSpPr>
          <a:xfrm>
            <a:off x="7350063" y="3857292"/>
            <a:ext cx="523846" cy="507077"/>
            <a:chOff x="7384385" y="3857442"/>
            <a:chExt cx="523637" cy="506874"/>
          </a:xfrm>
        </p:grpSpPr>
        <p:sp>
          <p:nvSpPr>
            <p:cNvPr id="297" name="Google Shape;297;p7"/>
            <p:cNvSpPr/>
            <p:nvPr/>
          </p:nvSpPr>
          <p:spPr>
            <a:xfrm>
              <a:off x="7384385" y="3865416"/>
              <a:ext cx="498900" cy="498900"/>
            </a:xfrm>
            <a:prstGeom prst="ellipse">
              <a:avLst/>
            </a:prstGeom>
            <a:solidFill>
              <a:srgbClr val="9999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298" name="Google Shape;298;p7"/>
            <p:cNvGrpSpPr/>
            <p:nvPr/>
          </p:nvGrpSpPr>
          <p:grpSpPr>
            <a:xfrm>
              <a:off x="7384385" y="3857442"/>
              <a:ext cx="523637" cy="498900"/>
              <a:chOff x="7384385" y="3857442"/>
              <a:chExt cx="523637" cy="498900"/>
            </a:xfrm>
          </p:grpSpPr>
          <p:sp>
            <p:nvSpPr>
              <p:cNvPr id="299" name="Google Shape;299;p7"/>
              <p:cNvSpPr/>
              <p:nvPr/>
            </p:nvSpPr>
            <p:spPr>
              <a:xfrm>
                <a:off x="7384385" y="3857442"/>
                <a:ext cx="498900" cy="498900"/>
              </a:xfrm>
              <a:prstGeom prst="ellipse">
                <a:avLst/>
              </a:prstGeom>
              <a:solidFill>
                <a:srgbClr val="D9D9D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0" name="Google Shape;300;p7"/>
              <p:cNvSpPr/>
              <p:nvPr/>
            </p:nvSpPr>
            <p:spPr>
              <a:xfrm>
                <a:off x="7856422" y="4081138"/>
                <a:ext cx="51600" cy="51600"/>
              </a:xfrm>
              <a:prstGeom prst="flowChartDelay">
                <a:avLst/>
              </a:prstGeom>
              <a:solidFill>
                <a:srgbClr val="D9D9D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pic>
        <p:nvPicPr>
          <p:cNvPr descr="offset_comp_342327_edited.jpg" id="301" name="Google Shape;301;p7"/>
          <p:cNvPicPr preferRelativeResize="0"/>
          <p:nvPr/>
        </p:nvPicPr>
        <p:blipFill rotWithShape="1">
          <a:blip r:embed="rId4">
            <a:alphaModFix/>
          </a:blip>
          <a:srcRect b="36556" l="48584" r="37425" t="47335"/>
          <a:stretch/>
        </p:blipFill>
        <p:spPr>
          <a:xfrm>
            <a:off x="7379612" y="3888791"/>
            <a:ext cx="438600" cy="437700"/>
          </a:xfrm>
          <a:prstGeom prst="ellipse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</p:pic>
      <p:grpSp>
        <p:nvGrpSpPr>
          <p:cNvPr id="302" name="Google Shape;302;p7"/>
          <p:cNvGrpSpPr/>
          <p:nvPr/>
        </p:nvGrpSpPr>
        <p:grpSpPr>
          <a:xfrm>
            <a:off x="7948338" y="3727561"/>
            <a:ext cx="477502" cy="758547"/>
            <a:chOff x="7982421" y="3727763"/>
            <a:chExt cx="477311" cy="758244"/>
          </a:xfrm>
        </p:grpSpPr>
        <p:sp>
          <p:nvSpPr>
            <p:cNvPr id="303" name="Google Shape;303;p7"/>
            <p:cNvSpPr/>
            <p:nvPr/>
          </p:nvSpPr>
          <p:spPr>
            <a:xfrm>
              <a:off x="8054507" y="3728825"/>
              <a:ext cx="316500" cy="756600"/>
            </a:xfrm>
            <a:prstGeom prst="roundRect">
              <a:avLst>
                <a:gd fmla="val 15418" name="adj"/>
              </a:avLst>
            </a:prstGeom>
            <a:solidFill>
              <a:srgbClr val="1B212C"/>
            </a:solidFill>
            <a:ln>
              <a:noFill/>
            </a:ln>
            <a:effectLst>
              <a:outerShdw blurRad="387350" sx="107000" rotWithShape="0" algn="tr" dir="8100000" dist="38100" sy="107000">
                <a:srgbClr val="000000">
                  <a:alpha val="49411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4" name="Google Shape;304;p7"/>
            <p:cNvSpPr/>
            <p:nvPr/>
          </p:nvSpPr>
          <p:spPr>
            <a:xfrm rot="10800000">
              <a:off x="8054264" y="4233407"/>
              <a:ext cx="316500" cy="252600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5" name="Google Shape;305;p7"/>
            <p:cNvSpPr/>
            <p:nvPr/>
          </p:nvSpPr>
          <p:spPr>
            <a:xfrm rot="5400000">
              <a:off x="8085300" y="4276650"/>
              <a:ext cx="140700" cy="201900"/>
            </a:xfrm>
            <a:prstGeom prst="triangle">
              <a:avLst>
                <a:gd fmla="val 27359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6" name="Google Shape;306;p7"/>
            <p:cNvSpPr/>
            <p:nvPr/>
          </p:nvSpPr>
          <p:spPr>
            <a:xfrm>
              <a:off x="8054261" y="3727763"/>
              <a:ext cx="316500" cy="252600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7" name="Google Shape;307;p7"/>
            <p:cNvSpPr/>
            <p:nvPr/>
          </p:nvSpPr>
          <p:spPr>
            <a:xfrm>
              <a:off x="7991115" y="3866003"/>
              <a:ext cx="434400" cy="486900"/>
            </a:xfrm>
            <a:prstGeom prst="roundRect">
              <a:avLst>
                <a:gd fmla="val 12273" name="adj"/>
              </a:avLst>
            </a:prstGeom>
            <a:solidFill>
              <a:srgbClr val="1B212C"/>
            </a:solidFill>
            <a:ln>
              <a:noFill/>
            </a:ln>
            <a:effectLst>
              <a:outerShdw blurRad="387350" sx="107000" rotWithShape="0" algn="tr" dir="8100000" dist="38100" sy="107000">
                <a:srgbClr val="000000">
                  <a:alpha val="49411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8" name="Google Shape;308;p7"/>
            <p:cNvSpPr/>
            <p:nvPr/>
          </p:nvSpPr>
          <p:spPr>
            <a:xfrm>
              <a:off x="7982425" y="3884047"/>
              <a:ext cx="451800" cy="499800"/>
            </a:xfrm>
            <a:prstGeom prst="roundRect">
              <a:avLst>
                <a:gd fmla="val 10240" name="adj"/>
              </a:avLst>
            </a:prstGeom>
            <a:solidFill>
              <a:srgbClr val="9999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9" name="Google Shape;309;p7"/>
            <p:cNvSpPr/>
            <p:nvPr/>
          </p:nvSpPr>
          <p:spPr>
            <a:xfrm>
              <a:off x="8408132" y="4081081"/>
              <a:ext cx="51600" cy="51600"/>
            </a:xfrm>
            <a:prstGeom prst="flowChartDelay">
              <a:avLst/>
            </a:pr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0" name="Google Shape;310;p7"/>
            <p:cNvSpPr/>
            <p:nvPr/>
          </p:nvSpPr>
          <p:spPr>
            <a:xfrm>
              <a:off x="7982421" y="3863888"/>
              <a:ext cx="451800" cy="513900"/>
            </a:xfrm>
            <a:prstGeom prst="roundRect">
              <a:avLst>
                <a:gd fmla="val 10240" name="adj"/>
              </a:avLst>
            </a:pr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descr="offset_comp_342327_edited.jpg" id="311" name="Google Shape;311;p7"/>
          <p:cNvPicPr preferRelativeResize="0"/>
          <p:nvPr/>
        </p:nvPicPr>
        <p:blipFill rotWithShape="1">
          <a:blip r:embed="rId4">
            <a:alphaModFix/>
          </a:blip>
          <a:srcRect b="27092" l="49668" r="37351" t="55914"/>
          <a:stretch/>
        </p:blipFill>
        <p:spPr>
          <a:xfrm>
            <a:off x="7966179" y="3884431"/>
            <a:ext cx="415200" cy="471300"/>
          </a:xfrm>
          <a:prstGeom prst="roundRect">
            <a:avLst>
              <a:gd fmla="val 7794" name="adj"/>
            </a:avLst>
          </a:prstGeom>
          <a:noFill/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312" name="Google Shape;312;p7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-1" y="-10"/>
            <a:ext cx="2404450" cy="543867"/>
          </a:xfrm>
          <a:prstGeom prst="rect">
            <a:avLst/>
          </a:prstGeom>
          <a:noFill/>
          <a:ln>
            <a:noFill/>
          </a:ln>
        </p:spPr>
      </p:pic>
      <p:pic>
        <p:nvPicPr>
          <p:cNvPr id="313" name="Google Shape;313;p7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8072959" y="0"/>
            <a:ext cx="1071041" cy="1046700"/>
          </a:xfrm>
          <a:prstGeom prst="rect">
            <a:avLst/>
          </a:prstGeom>
          <a:noFill/>
          <a:ln>
            <a:noFill/>
          </a:ln>
        </p:spPr>
      </p:pic>
      <p:sp>
        <p:nvSpPr>
          <p:cNvPr id="314" name="Google Shape;314;p7"/>
          <p:cNvSpPr/>
          <p:nvPr/>
        </p:nvSpPr>
        <p:spPr>
          <a:xfrm rot="8099963">
            <a:off x="8189880" y="4543237"/>
            <a:ext cx="1406490" cy="703252"/>
          </a:xfrm>
          <a:prstGeom prst="flowChartExtra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5" name="Google Shape;315;p7"/>
          <p:cNvSpPr txBox="1"/>
          <p:nvPr/>
        </p:nvSpPr>
        <p:spPr>
          <a:xfrm>
            <a:off x="8718675" y="4550800"/>
            <a:ext cx="348900" cy="5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</a:pPr>
            <a:r>
              <a:rPr b="1" i="0" lang="en-GB" sz="2100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5</a:t>
            </a:r>
            <a:endParaRPr b="1" i="0" sz="2100" u="none" cap="none" strike="noStrike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316" name="Google Shape;316;p7"/>
          <p:cNvPicPr preferRelativeResize="0"/>
          <p:nvPr/>
        </p:nvPicPr>
        <p:blipFill rotWithShape="1">
          <a:blip r:embed="rId7">
            <a:alphaModFix/>
          </a:blip>
          <a:srcRect b="3050" l="0" r="0" t="3051"/>
          <a:stretch/>
        </p:blipFill>
        <p:spPr>
          <a:xfrm>
            <a:off x="8072959" y="0"/>
            <a:ext cx="1071041" cy="1046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0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p8"/>
          <p:cNvSpPr txBox="1"/>
          <p:nvPr>
            <p:ph idx="4294967295" type="body"/>
          </p:nvPr>
        </p:nvSpPr>
        <p:spPr>
          <a:xfrm>
            <a:off x="1325700" y="1908725"/>
            <a:ext cx="3246300" cy="220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76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-GB" sz="2400"/>
              <a:t>Smartpy</a:t>
            </a:r>
            <a:endParaRPr sz="2400"/>
          </a:p>
          <a:p>
            <a:pPr indent="0" lvl="0" marL="76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-GB" sz="2400"/>
              <a:t>HTML</a:t>
            </a:r>
            <a:endParaRPr/>
          </a:p>
          <a:p>
            <a:pPr indent="0" lvl="0" marL="76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-GB" sz="2400"/>
              <a:t>CSS</a:t>
            </a:r>
            <a:endParaRPr/>
          </a:p>
          <a:p>
            <a:pPr indent="0" lvl="0" marL="76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-GB" sz="2400"/>
              <a:t>Taquito (javascript)</a:t>
            </a:r>
            <a:endParaRPr sz="2400"/>
          </a:p>
        </p:txBody>
      </p:sp>
      <p:pic>
        <p:nvPicPr>
          <p:cNvPr id="322" name="Google Shape;322;p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" y="-10"/>
            <a:ext cx="2404450" cy="543867"/>
          </a:xfrm>
          <a:prstGeom prst="rect">
            <a:avLst/>
          </a:prstGeom>
          <a:noFill/>
          <a:ln>
            <a:noFill/>
          </a:ln>
        </p:spPr>
      </p:pic>
      <p:pic>
        <p:nvPicPr>
          <p:cNvPr id="323" name="Google Shape;323;p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8072959" y="0"/>
            <a:ext cx="1071041" cy="1046700"/>
          </a:xfrm>
          <a:prstGeom prst="rect">
            <a:avLst/>
          </a:prstGeom>
          <a:noFill/>
          <a:ln>
            <a:noFill/>
          </a:ln>
        </p:spPr>
      </p:pic>
      <p:sp>
        <p:nvSpPr>
          <p:cNvPr id="324" name="Google Shape;324;p8"/>
          <p:cNvSpPr txBox="1"/>
          <p:nvPr>
            <p:ph type="title"/>
          </p:nvPr>
        </p:nvSpPr>
        <p:spPr>
          <a:xfrm>
            <a:off x="1297500" y="829575"/>
            <a:ext cx="7038900" cy="91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b="1" lang="en-GB"/>
              <a:t>TECHNOLOGIES USED</a:t>
            </a:r>
            <a:endParaRPr b="1"/>
          </a:p>
        </p:txBody>
      </p:sp>
      <p:sp>
        <p:nvSpPr>
          <p:cNvPr id="325" name="Google Shape;325;p8"/>
          <p:cNvSpPr/>
          <p:nvPr/>
        </p:nvSpPr>
        <p:spPr>
          <a:xfrm rot="8099963">
            <a:off x="8189880" y="4543237"/>
            <a:ext cx="1406490" cy="703252"/>
          </a:xfrm>
          <a:prstGeom prst="flowChartExtra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6" name="Google Shape;326;p8"/>
          <p:cNvSpPr txBox="1"/>
          <p:nvPr/>
        </p:nvSpPr>
        <p:spPr>
          <a:xfrm>
            <a:off x="8718675" y="4550800"/>
            <a:ext cx="348900" cy="5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</a:pPr>
            <a:r>
              <a:rPr b="1" i="0" lang="en-GB" sz="2100" u="none" cap="none" strike="noStrik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6</a:t>
            </a:r>
            <a:endParaRPr b="1" i="0" sz="2100" u="none" cap="none" strike="noStrike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327" name="Google Shape;327;p8"/>
          <p:cNvPicPr preferRelativeResize="0"/>
          <p:nvPr/>
        </p:nvPicPr>
        <p:blipFill rotWithShape="1">
          <a:blip r:embed="rId5">
            <a:alphaModFix/>
          </a:blip>
          <a:srcRect b="3050" l="0" r="0" t="3051"/>
          <a:stretch/>
        </p:blipFill>
        <p:spPr>
          <a:xfrm>
            <a:off x="8072959" y="0"/>
            <a:ext cx="1071041" cy="1046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g22ecaa0f043_0_12"/>
          <p:cNvSpPr txBox="1"/>
          <p:nvPr>
            <p:ph type="title"/>
          </p:nvPr>
        </p:nvSpPr>
        <p:spPr>
          <a:xfrm>
            <a:off x="592700" y="58125"/>
            <a:ext cx="7038900" cy="59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Github link to our project : </a:t>
            </a:r>
            <a:endParaRPr/>
          </a:p>
        </p:txBody>
      </p:sp>
      <p:sp>
        <p:nvSpPr>
          <p:cNvPr id="333" name="Google Shape;333;g22ecaa0f043_0_12"/>
          <p:cNvSpPr txBox="1"/>
          <p:nvPr/>
        </p:nvSpPr>
        <p:spPr>
          <a:xfrm>
            <a:off x="694900" y="563525"/>
            <a:ext cx="3657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u="sng">
                <a:solidFill>
                  <a:schemeClr val="hlink"/>
                </a:solidFill>
                <a:latin typeface="Lato"/>
                <a:ea typeface="Lato"/>
                <a:cs typeface="Lato"/>
                <a:sym typeface="Lato"/>
                <a:hlinkClick r:id="rId3"/>
              </a:rPr>
              <a:t>https://github.com/prakritishree/HackItIp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34" name="Google Shape;334;g22ecaa0f043_0_12"/>
          <p:cNvSpPr txBox="1"/>
          <p:nvPr/>
        </p:nvSpPr>
        <p:spPr>
          <a:xfrm>
            <a:off x="694900" y="1019575"/>
            <a:ext cx="50643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Smart Contract link to our project</a:t>
            </a:r>
            <a:endParaRPr sz="24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35" name="Google Shape;335;g22ecaa0f043_0_12"/>
          <p:cNvSpPr txBox="1"/>
          <p:nvPr/>
        </p:nvSpPr>
        <p:spPr>
          <a:xfrm>
            <a:off x="768900" y="1531725"/>
            <a:ext cx="7038900" cy="341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u="sng">
                <a:solidFill>
                  <a:schemeClr val="hlink"/>
                </a:solidFill>
                <a:latin typeface="Lato"/>
                <a:ea typeface="Lato"/>
                <a:cs typeface="Lato"/>
                <a:sym typeface="Lato"/>
                <a:hlinkClick r:id="rId4"/>
              </a:rPr>
              <a:t>https://legacy.smartpy.io/ide?code=eJytVUuL2zAQvudXDA4Fm6Ymm2NaQx_00EtZ2L2VYibyJBGxZSMpCdll_3tH8kveV9lSHxJ53t_om7GsmlpbMBVq21wADZhmNhMlGgO3tTE7rCg2TfqtVlajsMl6BvwUtIU8l0raPI8NldsFnKVSpDu9e5w4dSbxIHJPa5e1f4uJakM2x6o@KptxygqbuMzuHxZgD3RxktsvRaHJGJacsDySl_1Em0zDGFlQLva1FPSGODdWS7VLhkjtyf98Zj0x_kve1FLZoQOMkIT1@Bn34DkXexKH4bWtxEAGXTH30Z6wMNEarhYQWZSlPz@MudnwRFpuL3HnnAruP0plfLK0QItpAPMXOxhSBenfyQIqhoY7yqIfiuHJwjekKyPGsgSpoKzPpAUaStLoubxjmvFSgizwydkqtPFqGWb8rixpd4_QukBVawK7RwWrJVRHS3ec7tWmWmZdro@qpZVGVdRVro7VZkKuOVyT3ta6AsHe3mnQKTp3DtnE_d0qBGoYl700FI_mC@gJxfGXa39L8BGu1v6O@ESlIdD0gRzMWRhNbsO02XI9ZaQ3@NvVQZZBT42JezA2g_Uku6vrnzN2BHxDxjlME87b36ExU3nY68l9jO1@nRE79m60vKN@0l4C2VbsQA1FT2HN4YalzEd3i2fUfKz9W@v5uIMuRPw4vK96gyUqQUHhWBS5JWNjxRuTZz2qeFy70fK0drqwdkEKtazbteC0eS@Kk6CDt6wBFMJN00hxLCpm_ejaGcSRVwQTfa3xoKWVz9n2usD86x5P8oDPWXeqwDiosv888Gox1nVm0LnJ5HDDt6Rjla_TNc3t4eRpV95n05keczEbGBWz4YlTul85UKzi2xWSTrzPo5djpyOvktQtnG5lddjv4ivebC2LWNY363_F69rJDHqKccLDV9SzPyhsR5Q-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Mihika kishor</dc:creator>
</cp:coreProperties>
</file>